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9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1" r:id="rId34"/>
    <p:sldId id="289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4198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8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8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9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9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9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99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996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997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998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570D5BC-29DC-4F13-A147-0B1FD5C87C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9CF94-84B4-4270-922C-D47F5BD523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B0206-BE8C-4474-BE92-7806CBED29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50BF217-7802-4A63-A5F0-A6A7856C2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D3940E6-7F96-4331-B9C4-4D91217EB1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0CE313D-B525-4998-BCC0-35DCF43A8B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2999F94-8803-49A3-9786-11C17254B7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7378C56-A24D-4BCE-B7F4-B667FCB063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6AE1808-FE3E-485E-AE36-C0E44DFE8A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2E221F5-23FE-401A-B86D-DF1EEFFD50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A67ADA9-822A-41BB-85B6-3DAD3FEDC3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4D2A1-ED47-4BD8-9948-1DC63DCCC3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DF84032-874D-4472-B190-8D81B5CA1D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5623A-B68A-4DDC-BBE8-E9DE8256CE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09221-E93D-451E-9ECB-722114F23D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AA0F6-6F03-4FED-A4E0-4D85EC51B4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C54BF-79B1-4B99-9624-86A1D59750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8F30A-C6A9-4B16-B213-815C62B470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3D721-F5BD-4362-9DD4-F7D15222F4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79CEC-FFBC-4592-8A64-2E8F6D2D3F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4096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6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6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7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7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097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097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EDC16B7B-2982-438B-9F19-C339A9D6426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hemmovies.unl.edu/ChemAnime/RUTHERFD/RUTHERFD.HTML" TargetMode="External"/><Relationship Id="rId2" Type="http://schemas.openxmlformats.org/officeDocument/2006/relationships/hyperlink" Target="http://chemmovies.unl.edu/ChemAnime/RUTHERFD/RUTHERFD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Flat Brush" pitchFamily="2" charset="0"/>
              </a:rPr>
              <a:t>Investigating Atoms and Atomic Theory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b="1"/>
          </a:p>
          <a:p>
            <a:pPr>
              <a:lnSpc>
                <a:spcPct val="90000"/>
              </a:lnSpc>
            </a:pPr>
            <a:r>
              <a:rPr lang="en-US"/>
              <a:t>Students should be able to:</a:t>
            </a:r>
          </a:p>
          <a:p>
            <a:pPr lvl="1">
              <a:lnSpc>
                <a:spcPct val="90000"/>
              </a:lnSpc>
            </a:pPr>
            <a:r>
              <a:rPr lang="en-US"/>
              <a:t>Describe the particle theory of matter. PS.2a</a:t>
            </a:r>
          </a:p>
          <a:p>
            <a:pPr lvl="1">
              <a:lnSpc>
                <a:spcPct val="90000"/>
              </a:lnSpc>
            </a:pPr>
            <a:r>
              <a:rPr lang="en-US"/>
              <a:t>Use the Bohr model to differentiate among the three basic particles in the atom (proton, neutron, and electron) and their charges, relative masses, and locations. PS.3</a:t>
            </a:r>
          </a:p>
          <a:p>
            <a:pPr lvl="1">
              <a:lnSpc>
                <a:spcPct val="90000"/>
              </a:lnSpc>
            </a:pPr>
            <a:r>
              <a:rPr lang="en-US"/>
              <a:t>Compare the Bohr atomic model to the electron cloud model with respect to their ability to represent accurately the structure of the atom.PS.3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838200"/>
            <a:ext cx="32004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>
              <a:latin typeface="Tahoma" pitchFamily="34" charset="0"/>
            </a:endParaRPr>
          </a:p>
          <a:p>
            <a:r>
              <a:rPr lang="en-US">
                <a:latin typeface="Tahoma" pitchFamily="34" charset="0"/>
              </a:rPr>
              <a:t>The eminent philosophers of the time, </a:t>
            </a:r>
            <a:r>
              <a:rPr lang="en-US" u="sng">
                <a:latin typeface="Tahoma" pitchFamily="34" charset="0"/>
              </a:rPr>
              <a:t>Aristotle</a:t>
            </a:r>
            <a:r>
              <a:rPr lang="en-US">
                <a:latin typeface="Tahoma" pitchFamily="34" charset="0"/>
              </a:rPr>
              <a:t> and Plato, had a more respected, (and ultimately </a:t>
            </a:r>
            <a:r>
              <a:rPr lang="en-US" u="sng">
                <a:latin typeface="Tahoma" pitchFamily="34" charset="0"/>
              </a:rPr>
              <a:t>wrong</a:t>
            </a:r>
            <a:r>
              <a:rPr lang="en-US">
                <a:latin typeface="Tahoma" pitchFamily="34" charset="0"/>
              </a:rPr>
              <a:t>) theory.</a:t>
            </a:r>
          </a:p>
        </p:txBody>
      </p:sp>
      <p:pic>
        <p:nvPicPr>
          <p:cNvPr id="12292" name="Picture 4" descr="4elements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91000" y="457200"/>
            <a:ext cx="3632200" cy="3733800"/>
          </a:xfrm>
          <a:noFill/>
          <a:ln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038600" y="4419600"/>
            <a:ext cx="48768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Aristotle and Plato favored the </a:t>
            </a:r>
            <a:r>
              <a:rPr lang="en-US" i="1" u="sng"/>
              <a:t>earth,</a:t>
            </a:r>
            <a:r>
              <a:rPr lang="en-US" i="1"/>
              <a:t> </a:t>
            </a:r>
            <a:r>
              <a:rPr lang="en-US" i="1" u="sng"/>
              <a:t>fire</a:t>
            </a:r>
            <a:r>
              <a:rPr lang="en-US" i="1"/>
              <a:t>, </a:t>
            </a:r>
            <a:r>
              <a:rPr lang="en-US" i="1" u="sng"/>
              <a:t>air</a:t>
            </a:r>
            <a:r>
              <a:rPr lang="en-US" i="1"/>
              <a:t> and </a:t>
            </a:r>
            <a:r>
              <a:rPr lang="en-US" i="1" u="sng"/>
              <a:t>water</a:t>
            </a:r>
            <a:r>
              <a:rPr lang="en-US" i="1"/>
              <a:t> </a:t>
            </a:r>
            <a:r>
              <a:rPr lang="en-US"/>
              <a:t>approach to the nature of matter. Their ideas held sway because of their eminence as philosophers. The </a:t>
            </a:r>
            <a:r>
              <a:rPr lang="en-US" i="1"/>
              <a:t>atomos</a:t>
            </a:r>
            <a:r>
              <a:rPr lang="en-US"/>
              <a:t> idea was buried for approximately 2000 years.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imeline of atomic the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44084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Dalton’s Model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30725"/>
          </a:xfrm>
        </p:spPr>
        <p:txBody>
          <a:bodyPr/>
          <a:lstStyle/>
          <a:p>
            <a:r>
              <a:rPr lang="en-US"/>
              <a:t>In the early 1800s, the English Chemist John </a:t>
            </a:r>
            <a:r>
              <a:rPr lang="en-US" u="sng"/>
              <a:t>Dalton </a:t>
            </a:r>
            <a:r>
              <a:rPr lang="en-US"/>
              <a:t>performed a number of experiments that eventually led to the acceptance of the idea of atoms.</a:t>
            </a:r>
          </a:p>
        </p:txBody>
      </p:sp>
      <p:pic>
        <p:nvPicPr>
          <p:cNvPr id="15364" name="Picture 4" descr="dalton1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1850" y="1676400"/>
            <a:ext cx="3741738" cy="40386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Dalton’s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600200"/>
            <a:ext cx="4267200" cy="4800600"/>
          </a:xfrm>
        </p:spPr>
        <p:txBody>
          <a:bodyPr/>
          <a:lstStyle/>
          <a:p>
            <a:r>
              <a:rPr lang="en-US" sz="2400"/>
              <a:t>He deduced that all </a:t>
            </a:r>
            <a:r>
              <a:rPr lang="en-US" sz="2400" u="sng"/>
              <a:t>elements</a:t>
            </a:r>
            <a:r>
              <a:rPr lang="en-US" sz="2400"/>
              <a:t> are composed of atoms. Atoms are indivisible and indestructible particles.</a:t>
            </a:r>
          </a:p>
          <a:p>
            <a:r>
              <a:rPr lang="en-US" sz="2400"/>
              <a:t>Atoms of the </a:t>
            </a:r>
            <a:r>
              <a:rPr lang="en-US" sz="2400" u="sng"/>
              <a:t>same</a:t>
            </a:r>
            <a:r>
              <a:rPr lang="en-US" sz="2400"/>
              <a:t> element are exactly alike.</a:t>
            </a:r>
          </a:p>
          <a:p>
            <a:r>
              <a:rPr lang="en-US" sz="2400"/>
              <a:t>Atoms of </a:t>
            </a:r>
            <a:r>
              <a:rPr lang="en-US" sz="2400" u="sng"/>
              <a:t>different</a:t>
            </a:r>
            <a:r>
              <a:rPr lang="en-US" sz="2400"/>
              <a:t> elements are </a:t>
            </a:r>
            <a:r>
              <a:rPr lang="en-US" sz="2400" u="sng"/>
              <a:t>different</a:t>
            </a:r>
            <a:r>
              <a:rPr lang="en-US" sz="2400"/>
              <a:t>.</a:t>
            </a:r>
          </a:p>
          <a:p>
            <a:r>
              <a:rPr lang="en-US" sz="2400" u="sng"/>
              <a:t>Compounds</a:t>
            </a:r>
            <a:r>
              <a:rPr lang="en-US" sz="2400"/>
              <a:t> are formed by the joining of atoms of two or more elements.</a:t>
            </a:r>
          </a:p>
        </p:txBody>
      </p:sp>
      <p:pic>
        <p:nvPicPr>
          <p:cNvPr id="16388" name="Picture 4" descr="greek model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676400"/>
            <a:ext cx="4086225" cy="311467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30725"/>
          </a:xfrm>
        </p:spPr>
        <p:txBody>
          <a:bodyPr/>
          <a:lstStyle/>
          <a:p>
            <a:r>
              <a:rPr lang="en-US" sz="4400" i="1"/>
              <a:t>This theory became one of the </a:t>
            </a:r>
            <a:r>
              <a:rPr lang="en-US" sz="4400" i="1" u="sng"/>
              <a:t>foundations of modern chemistry.</a:t>
            </a:r>
          </a:p>
        </p:txBody>
      </p:sp>
      <p:pic>
        <p:nvPicPr>
          <p:cNvPr id="17412" name="Picture 4" descr="j0205403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209800"/>
            <a:ext cx="4033838" cy="32956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Thomson’s Plum Pudding Model</a:t>
            </a:r>
          </a:p>
        </p:txBody>
      </p:sp>
      <p:pic>
        <p:nvPicPr>
          <p:cNvPr id="18435" name="Picture 3" descr="jjthom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2688" y="1752600"/>
            <a:ext cx="2886075" cy="3355975"/>
          </a:xfrm>
          <a:noFill/>
          <a:ln/>
        </p:spPr>
      </p:pic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30725"/>
          </a:xfrm>
        </p:spPr>
        <p:txBody>
          <a:bodyPr/>
          <a:lstStyle/>
          <a:p>
            <a:r>
              <a:rPr lang="en-US" sz="3600"/>
              <a:t>In </a:t>
            </a:r>
            <a:r>
              <a:rPr lang="en-US" sz="3600" u="sng"/>
              <a:t>1897</a:t>
            </a:r>
            <a:r>
              <a:rPr lang="en-US" sz="3600"/>
              <a:t>, the English scientist J.J. Thomson provided the first hint that an atom is made of even </a:t>
            </a:r>
            <a:r>
              <a:rPr lang="en-US" sz="3600" u="sng"/>
              <a:t>smaller</a:t>
            </a:r>
            <a:r>
              <a:rPr lang="en-US" sz="3600"/>
              <a:t> particles.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Thomson Model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He proposed a model of the atom that is sometimes called the “</a:t>
            </a:r>
            <a:r>
              <a:rPr lang="en-US" u="sng"/>
              <a:t>Plum</a:t>
            </a:r>
            <a:r>
              <a:rPr lang="en-US"/>
              <a:t> </a:t>
            </a:r>
            <a:r>
              <a:rPr lang="en-US" u="sng"/>
              <a:t>Pudding</a:t>
            </a:r>
            <a:r>
              <a:rPr lang="en-US"/>
              <a:t>” model. </a:t>
            </a:r>
          </a:p>
          <a:p>
            <a:pPr>
              <a:lnSpc>
                <a:spcPct val="80000"/>
              </a:lnSpc>
            </a:pPr>
            <a:r>
              <a:rPr lang="en-US"/>
              <a:t>Atoms were made from a  positively </a:t>
            </a:r>
            <a:r>
              <a:rPr lang="en-US" u="sng"/>
              <a:t>charged</a:t>
            </a:r>
            <a:r>
              <a:rPr lang="en-US"/>
              <a:t> </a:t>
            </a:r>
            <a:r>
              <a:rPr lang="en-US" u="sng"/>
              <a:t>substance</a:t>
            </a:r>
            <a:r>
              <a:rPr lang="en-US"/>
              <a:t> with negatively  charged electrons </a:t>
            </a:r>
            <a:r>
              <a:rPr lang="en-US" u="sng"/>
              <a:t>scattered</a:t>
            </a:r>
            <a:r>
              <a:rPr lang="en-US"/>
              <a:t> about, like raisins in a pudding.</a:t>
            </a:r>
          </a:p>
          <a:p>
            <a:pPr>
              <a:lnSpc>
                <a:spcPct val="80000"/>
              </a:lnSpc>
            </a:pPr>
            <a:endParaRPr lang="en-US" sz="2000"/>
          </a:p>
        </p:txBody>
      </p:sp>
      <p:pic>
        <p:nvPicPr>
          <p:cNvPr id="19460" name="Picture 4" descr="Thomson-Model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7800" y="381000"/>
            <a:ext cx="2809875" cy="3200400"/>
          </a:xfrm>
          <a:noFill/>
          <a:ln/>
        </p:spPr>
      </p:pic>
      <p:pic>
        <p:nvPicPr>
          <p:cNvPr id="19461" name="Picture 5" descr="j0343127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86400" y="3962400"/>
            <a:ext cx="2478088" cy="22923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Thomson Model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/>
              <a:t>Thomson studied the </a:t>
            </a:r>
            <a:r>
              <a:rPr lang="en-US" sz="3600" u="sng"/>
              <a:t>passage </a:t>
            </a:r>
            <a:r>
              <a:rPr lang="en-US" sz="3600"/>
              <a:t>of an electric current through a gas.</a:t>
            </a:r>
          </a:p>
          <a:p>
            <a:pPr>
              <a:lnSpc>
                <a:spcPct val="80000"/>
              </a:lnSpc>
            </a:pPr>
            <a:r>
              <a:rPr lang="en-US" sz="3600"/>
              <a:t>As the current passed through the gas, it gave off rays of </a:t>
            </a:r>
            <a:r>
              <a:rPr lang="en-US" sz="3600" u="sng"/>
              <a:t>negatively charged particles.</a:t>
            </a:r>
          </a:p>
        </p:txBody>
      </p:sp>
      <p:pic>
        <p:nvPicPr>
          <p:cNvPr id="20484" name="Picture 4" descr="cathtub1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52963" y="1752600"/>
            <a:ext cx="4033837" cy="25796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Thomson Model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30725"/>
          </a:xfrm>
        </p:spPr>
        <p:txBody>
          <a:bodyPr/>
          <a:lstStyle/>
          <a:p>
            <a:r>
              <a:rPr lang="en-US" sz="3600"/>
              <a:t>This surprised Thomson, because the atoms of the gas were uncharged. Where had the negative charges come from?</a:t>
            </a:r>
          </a:p>
        </p:txBody>
      </p:sp>
      <p:graphicFrame>
        <p:nvGraphicFramePr>
          <p:cNvPr id="21508" name="Object 4" descr="jjthom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894263" y="1676400"/>
          <a:ext cx="3289300" cy="3810000"/>
        </p:xfrm>
        <a:graphic>
          <a:graphicData uri="http://schemas.openxmlformats.org/presentationml/2006/ole">
            <p:oleObj spid="_x0000_s21508" name="Bitmap Image" r:id="rId3" imgW="2610214" imgH="3200000" progId="Paint.Picture">
              <p:embed/>
            </p:oleObj>
          </a:graphicData>
        </a:graphic>
      </p:graphicFrame>
      <p:sp>
        <p:nvSpPr>
          <p:cNvPr id="21509" name="PubOvalCallout"/>
          <p:cNvSpPr>
            <a:spLocks noEditPoints="1" noChangeArrowheads="1"/>
          </p:cNvSpPr>
          <p:nvPr/>
        </p:nvSpPr>
        <p:spPr bwMode="auto">
          <a:xfrm>
            <a:off x="4114800" y="1066800"/>
            <a:ext cx="1828800" cy="160020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343400" y="1219200"/>
            <a:ext cx="1295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Where did they come from?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6" name="Object 0"/>
          <p:cNvGraphicFramePr>
            <a:graphicFrameLocks noChangeAspect="1"/>
          </p:cNvGraphicFramePr>
          <p:nvPr/>
        </p:nvGraphicFramePr>
        <p:xfrm>
          <a:off x="6845300" y="381000"/>
          <a:ext cx="2298700" cy="2819400"/>
        </p:xfrm>
        <a:graphic>
          <a:graphicData uri="http://schemas.openxmlformats.org/presentationml/2006/ole">
            <p:oleObj spid="_x0000_s50176" name="Bitmap Image" r:id="rId3" imgW="2610214" imgH="3200000" progId="Paint.Picture">
              <p:embed/>
            </p:oleObj>
          </a:graphicData>
        </a:graphic>
      </p:graphicFrame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0" y="381000"/>
          <a:ext cx="2295525" cy="2819400"/>
        </p:xfrm>
        <a:graphic>
          <a:graphicData uri="http://schemas.openxmlformats.org/presentationml/2006/ole">
            <p:oleObj spid="_x0000_s50177" name="Bitmap Image" r:id="rId4" imgW="2591162" imgH="3180952" progId="Paint.Picture">
              <p:embed/>
            </p:oleObj>
          </a:graphicData>
        </a:graphic>
      </p:graphicFrame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81400"/>
            <a:ext cx="2295525" cy="2819400"/>
          </a:xfrm>
          <a:prstGeom prst="rect">
            <a:avLst/>
          </a:prstGeom>
          <a:noFill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5300" y="3581400"/>
            <a:ext cx="2298700" cy="2819400"/>
          </a:xfrm>
          <a:prstGeom prst="rect">
            <a:avLst/>
          </a:prstGeom>
          <a:noFill/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438400" y="533400"/>
            <a:ext cx="4191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000"/>
              <a:t>Thomson concluded that the negative charges came from </a:t>
            </a:r>
            <a:r>
              <a:rPr lang="en-US" sz="2000" i="1" u="sng"/>
              <a:t>within</a:t>
            </a:r>
            <a:r>
              <a:rPr lang="en-US" sz="2000"/>
              <a:t>  the atom.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A particle smaller than an atom </a:t>
            </a:r>
            <a:r>
              <a:rPr lang="en-US" sz="2000" u="sng"/>
              <a:t>had to exist</a:t>
            </a:r>
            <a:r>
              <a:rPr lang="en-US" sz="2000"/>
              <a:t>.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The atom was </a:t>
            </a:r>
            <a:r>
              <a:rPr lang="en-US" sz="2000" u="sng"/>
              <a:t>divisible!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438400" y="3113088"/>
            <a:ext cx="4267200" cy="410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000"/>
              <a:t>Thomson called the negatively charged “</a:t>
            </a:r>
            <a:r>
              <a:rPr lang="en-US" sz="2000" u="sng"/>
              <a:t>corpuscles,</a:t>
            </a:r>
            <a:r>
              <a:rPr lang="en-US" sz="2000"/>
              <a:t>” today known as </a:t>
            </a:r>
            <a:r>
              <a:rPr lang="en-US" sz="2000" u="sng"/>
              <a:t>electrons</a:t>
            </a:r>
            <a:r>
              <a:rPr lang="en-US" sz="2000"/>
              <a:t>.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Since the gas was known to be neutral, having no charge, he reasoned that there must be </a:t>
            </a:r>
            <a:r>
              <a:rPr lang="en-US" sz="2000" u="sng"/>
              <a:t>positively</a:t>
            </a:r>
            <a:r>
              <a:rPr lang="en-US" sz="2000"/>
              <a:t> charged particles in the atom.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 But he could never find them.</a:t>
            </a:r>
          </a:p>
          <a:p>
            <a:pPr eaLnBrk="1" hangingPunct="1"/>
            <a:endParaRPr lang="en-US" sz="2000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Flat Brush" pitchFamily="2" charset="0"/>
              </a:rPr>
              <a:t>Atomos: Not to Be Cut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The History of Atomic Theory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Rutherford’s Gold Foil Experiment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30725"/>
          </a:xfrm>
        </p:spPr>
        <p:txBody>
          <a:bodyPr/>
          <a:lstStyle/>
          <a:p>
            <a:r>
              <a:rPr lang="en-US"/>
              <a:t>In 1908, the English physicist Ernest Rutherford was hard at work on an experiment that seemed to have little to do with unraveling the mysteries of the </a:t>
            </a:r>
            <a:r>
              <a:rPr lang="en-US" u="sng"/>
              <a:t>atomic structure.</a:t>
            </a:r>
          </a:p>
          <a:p>
            <a:endParaRPr lang="en-US" sz="2400"/>
          </a:p>
        </p:txBody>
      </p:sp>
      <p:pic>
        <p:nvPicPr>
          <p:cNvPr id="23556" name="Picture 4" descr="ruther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1981200"/>
            <a:ext cx="3962400" cy="2957513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2190750"/>
          </a:xfrm>
        </p:spPr>
        <p:txBody>
          <a:bodyPr/>
          <a:lstStyle/>
          <a:p>
            <a:r>
              <a:rPr lang="en-US" sz="3600"/>
              <a:t>Rutherford’s experiment Involved firing a stream of tiny </a:t>
            </a:r>
            <a:r>
              <a:rPr lang="en-US" sz="3600" u="sng"/>
              <a:t>positively charged</a:t>
            </a:r>
            <a:r>
              <a:rPr lang="en-US" sz="3600"/>
              <a:t> particles at a thin sheet of </a:t>
            </a:r>
            <a:r>
              <a:rPr lang="en-US" sz="3600" u="sng"/>
              <a:t>gold foil</a:t>
            </a:r>
            <a:r>
              <a:rPr lang="en-US" sz="3600"/>
              <a:t> (2000 atoms thick)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3940175"/>
            <a:ext cx="8229600" cy="2190750"/>
          </a:xfrm>
        </p:spPr>
        <p:txBody>
          <a:bodyPr/>
          <a:lstStyle/>
          <a:p>
            <a:endParaRPr 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495800" cy="4530725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500" u="sng"/>
              <a:t>Most</a:t>
            </a:r>
            <a:r>
              <a:rPr lang="en-US" sz="2500"/>
              <a:t> of the positively charged “bullets” passed right through the gold atoms in the sheet of </a:t>
            </a:r>
            <a:r>
              <a:rPr lang="en-US" sz="2500" u="sng"/>
              <a:t>gold foil</a:t>
            </a:r>
            <a:r>
              <a:rPr lang="en-US" sz="2500"/>
              <a:t> without changing course at all.</a:t>
            </a:r>
          </a:p>
          <a:p>
            <a:pPr lvl="1">
              <a:lnSpc>
                <a:spcPct val="90000"/>
              </a:lnSpc>
            </a:pPr>
            <a:r>
              <a:rPr lang="en-US" sz="2500" u="sng"/>
              <a:t>Some</a:t>
            </a:r>
            <a:r>
              <a:rPr lang="en-US" sz="2500"/>
              <a:t> of the positively charged “bullets,” however, did bounce away from the gold sheet as if they had hit something </a:t>
            </a:r>
            <a:r>
              <a:rPr lang="en-US" sz="2500" u="sng"/>
              <a:t>solid</a:t>
            </a:r>
            <a:r>
              <a:rPr lang="en-US" sz="2500"/>
              <a:t>.  He knew that positive charges </a:t>
            </a:r>
            <a:r>
              <a:rPr lang="en-US" sz="2500" u="sng"/>
              <a:t>repel</a:t>
            </a:r>
            <a:r>
              <a:rPr lang="en-US" sz="2500"/>
              <a:t> positive charges.</a:t>
            </a:r>
          </a:p>
          <a:p>
            <a:pPr lvl="1">
              <a:lnSpc>
                <a:spcPct val="90000"/>
              </a:lnSpc>
            </a:pPr>
            <a:endParaRPr lang="en-US" sz="2500"/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029200" y="1905000"/>
          <a:ext cx="3810000" cy="3098800"/>
        </p:xfrm>
        <a:graphic>
          <a:graphicData uri="http://schemas.openxmlformats.org/presentationml/2006/ole">
            <p:oleObj spid="_x0000_s25604" name="Bitmap Image" r:id="rId3" imgW="2448267" imgH="1991003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oldfoilex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81000"/>
            <a:ext cx="9144000" cy="61468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http://chemmovies.unl.edu/ChemAnime/RUTHERFD/RUTHERFD.html</a:t>
            </a:r>
            <a:endParaRPr lang="en-US">
              <a:hlinkClick r:id="rId3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en-US" sz="3200">
                <a:effectLst>
                  <a:outerShdw blurRad="38100" dist="38100" dir="2700000" algn="tl">
                    <a:srgbClr val="010199"/>
                  </a:outerShdw>
                </a:effectLst>
                <a:hlinkClick r:id="rId2"/>
              </a:rPr>
              <a:t>http://chemmovies.unl.edu/ChemAnime/RUTHERFD/RUTHERFD.html</a:t>
            </a:r>
            <a:endParaRPr lang="en-US" sz="3200">
              <a:effectLst>
                <a:outerShdw blurRad="38100" dist="38100" dir="2700000" algn="tl">
                  <a:srgbClr val="010199"/>
                </a:outerShdw>
              </a:effectLst>
              <a:hlinkClick r:id="rId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This could only mean that the gold atoms in the sheet were mostly </a:t>
            </a:r>
            <a:r>
              <a:rPr lang="en-US" sz="2800" u="sng"/>
              <a:t>open space</a:t>
            </a:r>
            <a:r>
              <a:rPr lang="en-US" sz="2800"/>
              <a:t>. Atoms were </a:t>
            </a:r>
            <a:r>
              <a:rPr lang="en-US" sz="2800" u="sng"/>
              <a:t>not</a:t>
            </a:r>
            <a:r>
              <a:rPr lang="en-US" sz="2800"/>
              <a:t> a pudding filled with a positively charged material.</a:t>
            </a:r>
          </a:p>
          <a:p>
            <a:pPr>
              <a:lnSpc>
                <a:spcPct val="90000"/>
              </a:lnSpc>
            </a:pPr>
            <a:r>
              <a:rPr lang="en-US" sz="2800"/>
              <a:t>Rutherford concluded that an atom had a </a:t>
            </a:r>
            <a:r>
              <a:rPr lang="en-US" sz="2800" u="sng"/>
              <a:t>small, dense, positively charged center</a:t>
            </a:r>
            <a:r>
              <a:rPr lang="en-US" sz="2800"/>
              <a:t> that </a:t>
            </a:r>
            <a:r>
              <a:rPr lang="en-US" sz="2800" u="sng"/>
              <a:t>repelled</a:t>
            </a:r>
            <a:r>
              <a:rPr lang="en-US" sz="2800"/>
              <a:t> his positively charged “bullets.”</a:t>
            </a:r>
          </a:p>
          <a:p>
            <a:pPr>
              <a:lnSpc>
                <a:spcPct val="90000"/>
              </a:lnSpc>
            </a:pPr>
            <a:r>
              <a:rPr lang="en-US" sz="2800"/>
              <a:t>He called the center of the atom the “</a:t>
            </a:r>
            <a:r>
              <a:rPr lang="en-US" sz="2800" u="sng"/>
              <a:t>nucleus</a:t>
            </a:r>
            <a:r>
              <a:rPr lang="en-US" sz="2800"/>
              <a:t>”</a:t>
            </a:r>
          </a:p>
          <a:p>
            <a:pPr>
              <a:lnSpc>
                <a:spcPct val="90000"/>
              </a:lnSpc>
            </a:pPr>
            <a:r>
              <a:rPr lang="en-US" sz="2800"/>
              <a:t>The nucleus is </a:t>
            </a:r>
            <a:r>
              <a:rPr lang="en-US" sz="2800" u="sng"/>
              <a:t>tiny </a:t>
            </a:r>
            <a:r>
              <a:rPr lang="en-US" sz="2800"/>
              <a:t>compared to the atom as a whole. 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Rutherford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30725"/>
          </a:xfrm>
        </p:spPr>
        <p:txBody>
          <a:bodyPr/>
          <a:lstStyle/>
          <a:p>
            <a:r>
              <a:rPr lang="en-US" sz="2800"/>
              <a:t>Rutherford reasoned that all of an atom’s positively charged particles were </a:t>
            </a:r>
            <a:r>
              <a:rPr lang="en-US" sz="2800" u="sng"/>
              <a:t>contained</a:t>
            </a:r>
            <a:r>
              <a:rPr lang="en-US" sz="2800"/>
              <a:t> in the nucleus. The negatively charged particles were </a:t>
            </a:r>
            <a:r>
              <a:rPr lang="en-US" sz="2800" u="sng"/>
              <a:t>scattered</a:t>
            </a:r>
            <a:r>
              <a:rPr lang="en-US" sz="2800"/>
              <a:t> outside the nucleus around the atom’s </a:t>
            </a:r>
            <a:r>
              <a:rPr lang="en-US" sz="2800" u="sng"/>
              <a:t>edge</a:t>
            </a:r>
            <a:r>
              <a:rPr lang="en-US" sz="2800"/>
              <a:t>.</a:t>
            </a:r>
          </a:p>
          <a:p>
            <a:endParaRPr lang="en-US" sz="2800"/>
          </a:p>
        </p:txBody>
      </p:sp>
      <p:pic>
        <p:nvPicPr>
          <p:cNvPr id="28676" name="Picture 4" descr="ru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05000"/>
            <a:ext cx="3886200" cy="3886200"/>
          </a:xfrm>
          <a:prstGeom prst="rect">
            <a:avLst/>
          </a:prstGeom>
          <a:noFill/>
        </p:spPr>
      </p:pic>
      <p:sp>
        <p:nvSpPr>
          <p:cNvPr id="28677" name="Rectangle 5"/>
          <p:cNvSpPr>
            <a:spLocks noGrp="1" noChangeArrowheads="1" noTextEdit="1"/>
          </p:cNvSpPr>
          <p:nvPr>
            <p:ph type="clipArt" sz="half" idx="1"/>
          </p:nvPr>
        </p:nvSpPr>
        <p:spPr>
          <a:xfrm>
            <a:off x="457200" y="1600200"/>
            <a:ext cx="4033838" cy="4530725"/>
          </a:xfrm>
        </p:spPr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Bohr Model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4343400" cy="4911725"/>
          </a:xfrm>
        </p:spPr>
        <p:txBody>
          <a:bodyPr/>
          <a:lstStyle/>
          <a:p>
            <a:r>
              <a:rPr lang="en-US" sz="3600"/>
              <a:t>In 1913, the Danish scientist Niels Bohr proposed an improvement. In his model, he placed each electron in a </a:t>
            </a:r>
            <a:r>
              <a:rPr lang="en-US" sz="3600" u="sng"/>
              <a:t>specific</a:t>
            </a:r>
            <a:r>
              <a:rPr lang="en-US" sz="3600"/>
              <a:t> energy level.</a:t>
            </a:r>
          </a:p>
          <a:p>
            <a:endParaRPr lang="en-US" sz="3600"/>
          </a:p>
        </p:txBody>
      </p:sp>
      <p:pic>
        <p:nvPicPr>
          <p:cNvPr id="29700" name="Picture 4" descr="bohr2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35625" y="2894013"/>
            <a:ext cx="2068513" cy="1943100"/>
          </a:xfrm>
          <a:noFill/>
          <a:ln/>
        </p:spPr>
      </p:pic>
      <p:pic>
        <p:nvPicPr>
          <p:cNvPr id="29701" name="Picture 5" descr="boh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828800"/>
            <a:ext cx="3733800" cy="37163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Bohr Model</a:t>
            </a:r>
          </a:p>
        </p:txBody>
      </p:sp>
      <p:pic>
        <p:nvPicPr>
          <p:cNvPr id="30724" name="Picture 4" descr="bohr2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00188" y="1722438"/>
            <a:ext cx="1952625" cy="1943100"/>
          </a:xfrm>
          <a:noFill/>
          <a:ln/>
        </p:spPr>
      </p:pic>
      <p:sp>
        <p:nvSpPr>
          <p:cNvPr id="3072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1295400"/>
            <a:ext cx="4038600" cy="4835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According to Bohr’s atomic model, electrons move in definite </a:t>
            </a:r>
            <a:r>
              <a:rPr lang="en-US" u="sng"/>
              <a:t>orbits</a:t>
            </a:r>
            <a:r>
              <a:rPr lang="en-US"/>
              <a:t> around the nucleus, much like planets circle the sun. These orbits, or energy </a:t>
            </a:r>
            <a:r>
              <a:rPr lang="en-US" u="sng"/>
              <a:t>levels</a:t>
            </a:r>
            <a:r>
              <a:rPr lang="en-US"/>
              <a:t>, are located at certain</a:t>
            </a:r>
            <a:r>
              <a:rPr lang="en-US" sz="3600"/>
              <a:t> </a:t>
            </a:r>
            <a:r>
              <a:rPr lang="en-US"/>
              <a:t>distances from the nucleus.</a:t>
            </a:r>
          </a:p>
        </p:txBody>
      </p:sp>
      <p:pic>
        <p:nvPicPr>
          <p:cNvPr id="30725" name="Picture 5" descr="hydrogen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00200" y="4191000"/>
            <a:ext cx="1854200" cy="1941513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_orb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76400"/>
            <a:ext cx="3714750" cy="3714750"/>
          </a:xfrm>
          <a:prstGeom prst="rect">
            <a:avLst/>
          </a:prstGeom>
          <a:noFill/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413125" y="709613"/>
            <a:ext cx="30845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4400">
                <a:latin typeface="Times New Roman" pitchFamily="18" charset="0"/>
              </a:rPr>
              <a:t>Wave Model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Atomic Models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This model of the atom may look familiar to you. This is the Bohr model. In this model, the nucleus is orbited by electrons, which are  in different energy levels. 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A model uses familiar ideas to explain unfamiliar facts observed in nature.</a:t>
            </a:r>
          </a:p>
          <a:p>
            <a:pPr lvl="2">
              <a:lnSpc>
                <a:spcPct val="90000"/>
              </a:lnSpc>
            </a:pPr>
            <a:r>
              <a:rPr lang="en-US" sz="1500"/>
              <a:t>A model can be changed as new information is collected.</a:t>
            </a:r>
          </a:p>
          <a:p>
            <a:pPr>
              <a:lnSpc>
                <a:spcPct val="80000"/>
              </a:lnSpc>
            </a:pPr>
            <a:endParaRPr lang="en-US" sz="1000"/>
          </a:p>
        </p:txBody>
      </p:sp>
      <p:pic>
        <p:nvPicPr>
          <p:cNvPr id="5124" name="Picture 4" descr="elecatom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752600"/>
            <a:ext cx="4191000" cy="39639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Wave Model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Today’s atomic model is based on the principles of </a:t>
            </a:r>
            <a:r>
              <a:rPr lang="en-US" u="sng"/>
              <a:t>wave</a:t>
            </a:r>
            <a:r>
              <a:rPr lang="en-US"/>
              <a:t> </a:t>
            </a:r>
            <a:r>
              <a:rPr lang="en-US" u="sng"/>
              <a:t>mechanics</a:t>
            </a:r>
            <a:r>
              <a:rPr lang="en-US"/>
              <a:t>.</a:t>
            </a:r>
          </a:p>
          <a:p>
            <a:pPr>
              <a:lnSpc>
                <a:spcPct val="80000"/>
              </a:lnSpc>
            </a:pPr>
            <a:r>
              <a:rPr lang="en-US"/>
              <a:t>According to the theory of wave mechanics, electrons </a:t>
            </a:r>
            <a:r>
              <a:rPr lang="en-US" u="sng"/>
              <a:t>do not move</a:t>
            </a:r>
            <a:r>
              <a:rPr lang="en-US"/>
              <a:t> about an atom in a </a:t>
            </a:r>
            <a:r>
              <a:rPr lang="en-US" u="sng"/>
              <a:t>definite path,</a:t>
            </a:r>
            <a:r>
              <a:rPr lang="en-US"/>
              <a:t> like the planets around the sun.</a:t>
            </a:r>
          </a:p>
          <a:p>
            <a:pPr>
              <a:lnSpc>
                <a:spcPct val="80000"/>
              </a:lnSpc>
            </a:pPr>
            <a:endParaRPr lang="en-US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/>
          </a:p>
        </p:txBody>
      </p:sp>
      <p:pic>
        <p:nvPicPr>
          <p:cNvPr id="32783" name="Picture 15" descr="hydcloud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752600"/>
            <a:ext cx="3348038" cy="334803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Wave Model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3124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 fact, it is </a:t>
            </a:r>
            <a:r>
              <a:rPr lang="en-US" sz="2800" u="sng"/>
              <a:t>impossible</a:t>
            </a:r>
            <a:r>
              <a:rPr lang="en-US" sz="2800"/>
              <a:t> to determine the exact location of an electron. The </a:t>
            </a:r>
            <a:r>
              <a:rPr lang="en-US" sz="2800" u="sng"/>
              <a:t>probable</a:t>
            </a:r>
            <a:r>
              <a:rPr lang="en-US" sz="2800"/>
              <a:t> location of an electron is based on how much </a:t>
            </a:r>
            <a:r>
              <a:rPr lang="en-US" sz="2800" u="sng"/>
              <a:t>energy</a:t>
            </a:r>
            <a:r>
              <a:rPr lang="en-US" sz="2800"/>
              <a:t> the electron has.</a:t>
            </a:r>
          </a:p>
          <a:p>
            <a:pPr>
              <a:lnSpc>
                <a:spcPct val="90000"/>
              </a:lnSpc>
            </a:pPr>
            <a:r>
              <a:rPr lang="en-US" sz="2800"/>
              <a:t>According to the modern atomic model, at atom has a </a:t>
            </a:r>
            <a:r>
              <a:rPr lang="en-US" sz="2800" u="sng"/>
              <a:t>small positively charged nucleus</a:t>
            </a:r>
            <a:r>
              <a:rPr lang="en-US" sz="2800"/>
              <a:t> surrounded by a large region in which there are enough electrons to make an atom neutral.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</p:txBody>
      </p:sp>
      <p:pic>
        <p:nvPicPr>
          <p:cNvPr id="33796" name="Picture 4" descr="electron cloud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57600" y="5334000"/>
            <a:ext cx="1398588" cy="11699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Electron Cloud: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A space in which electrons are likely to be found.</a:t>
            </a:r>
          </a:p>
          <a:p>
            <a:pPr>
              <a:lnSpc>
                <a:spcPct val="80000"/>
              </a:lnSpc>
            </a:pPr>
            <a:r>
              <a:rPr lang="en-US" sz="2400"/>
              <a:t>Electrons </a:t>
            </a:r>
            <a:r>
              <a:rPr lang="en-US" sz="2400" u="sng"/>
              <a:t>whirl</a:t>
            </a:r>
            <a:r>
              <a:rPr lang="en-US" sz="2400"/>
              <a:t> about the nucleus billions of times in one second</a:t>
            </a:r>
          </a:p>
          <a:p>
            <a:pPr>
              <a:lnSpc>
                <a:spcPct val="80000"/>
              </a:lnSpc>
            </a:pPr>
            <a:r>
              <a:rPr lang="en-US" sz="2400"/>
              <a:t>They are not moving around in </a:t>
            </a:r>
            <a:r>
              <a:rPr lang="en-US" sz="2400" u="sng"/>
              <a:t>random</a:t>
            </a:r>
            <a:r>
              <a:rPr lang="en-US" sz="2400"/>
              <a:t> patterns.</a:t>
            </a:r>
          </a:p>
          <a:p>
            <a:pPr>
              <a:lnSpc>
                <a:spcPct val="80000"/>
              </a:lnSpc>
            </a:pPr>
            <a:r>
              <a:rPr lang="en-US" sz="2400"/>
              <a:t>Location of electrons depends upon how much </a:t>
            </a:r>
            <a:r>
              <a:rPr lang="en-US" sz="2400" u="sng"/>
              <a:t>energy</a:t>
            </a:r>
            <a:r>
              <a:rPr lang="en-US" sz="2400"/>
              <a:t> the electron has.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/>
          </a:p>
        </p:txBody>
      </p:sp>
      <p:pic>
        <p:nvPicPr>
          <p:cNvPr id="34821" name="Picture 5" descr="hydcloud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7800" y="2133600"/>
            <a:ext cx="2662238" cy="2662238"/>
          </a:xfrm>
          <a:noFill/>
          <a:ln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Electron Cloud: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Depending on their energy they are locked into a certain area in the cloud.</a:t>
            </a:r>
          </a:p>
          <a:p>
            <a:pPr>
              <a:lnSpc>
                <a:spcPct val="80000"/>
              </a:lnSpc>
            </a:pPr>
            <a:r>
              <a:rPr lang="en-US" sz="2800" b="1"/>
              <a:t>Electrons with the </a:t>
            </a:r>
            <a:r>
              <a:rPr lang="en-US" sz="2800" b="1" u="sng"/>
              <a:t>lowest</a:t>
            </a:r>
            <a:r>
              <a:rPr lang="en-US" sz="2800" b="1"/>
              <a:t> energy are found in the energy level </a:t>
            </a:r>
            <a:r>
              <a:rPr lang="en-US" sz="2800" b="1" u="sng"/>
              <a:t>closest</a:t>
            </a:r>
            <a:r>
              <a:rPr lang="en-US" sz="2800" b="1"/>
              <a:t> to the nucleus</a:t>
            </a:r>
          </a:p>
          <a:p>
            <a:pPr>
              <a:lnSpc>
                <a:spcPct val="80000"/>
              </a:lnSpc>
            </a:pPr>
            <a:r>
              <a:rPr lang="en-US" sz="2800" b="1"/>
              <a:t>Electrons with the </a:t>
            </a:r>
            <a:r>
              <a:rPr lang="en-US" sz="2800" b="1" u="sng"/>
              <a:t>highest</a:t>
            </a:r>
            <a:r>
              <a:rPr lang="en-US" sz="2800" b="1"/>
              <a:t> energy are found in the </a:t>
            </a:r>
            <a:r>
              <a:rPr lang="en-US" sz="2800" b="1" u="sng"/>
              <a:t>outermost</a:t>
            </a:r>
            <a:r>
              <a:rPr lang="en-US" sz="2800" b="1"/>
              <a:t> energy levels, farther from the nucleus.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endParaRPr lang="en-US" sz="280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914" name="Group 74"/>
          <p:cNvGraphicFramePr>
            <a:graphicFrameLocks noGrp="1"/>
          </p:cNvGraphicFramePr>
          <p:nvPr/>
        </p:nvGraphicFramePr>
        <p:xfrm>
          <a:off x="228600" y="914400"/>
          <a:ext cx="8916988" cy="4322763"/>
        </p:xfrm>
        <a:graphic>
          <a:graphicData uri="http://schemas.openxmlformats.org/drawingml/2006/table">
            <a:tbl>
              <a:tblPr/>
              <a:tblGrid>
                <a:gridCol w="2127250"/>
                <a:gridCol w="1330325"/>
                <a:gridCol w="1343025"/>
                <a:gridCol w="1295400"/>
                <a:gridCol w="1295400"/>
                <a:gridCol w="1343025"/>
                <a:gridCol w="208280"/>
              </a:tblGrid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Indivisible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Electron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Nucleus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Orbit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Electron Cloud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Greek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   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Dalton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  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Thomson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Rutherford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  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Bohr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  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Wave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  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   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/>
              <a:t>The atomic model has changed throughout the centuries, starting in 400 BC, when it looked like </a:t>
            </a:r>
            <a:r>
              <a:rPr lang="en-US" sz="4000"/>
              <a:t>a billiard ball  </a:t>
            </a:r>
            <a:r>
              <a:rPr lang="en-US" sz="4000">
                <a:cs typeface="Arial" charset="0"/>
              </a:rPr>
              <a:t>→</a:t>
            </a:r>
            <a:r>
              <a:rPr lang="en-US" sz="4000"/>
              <a:t>            </a:t>
            </a:r>
            <a:endParaRPr lang="en-US" sz="4000">
              <a:cs typeface="Arial" charset="0"/>
            </a:endParaRP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056188" y="1981200"/>
          <a:ext cx="3222625" cy="3656013"/>
        </p:xfrm>
        <a:graphic>
          <a:graphicData uri="http://schemas.openxmlformats.org/presentationml/2006/ole">
            <p:oleObj spid="_x0000_s6148" name="Bitmap Image" r:id="rId3" imgW="800212" imgH="961905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Who are these men?</a:t>
            </a:r>
          </a:p>
        </p:txBody>
      </p:sp>
      <p:pic>
        <p:nvPicPr>
          <p:cNvPr id="7171" name="Picture 3" descr="democri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87813" y="1828800"/>
            <a:ext cx="1616075" cy="1995488"/>
          </a:xfrm>
          <a:noFill/>
          <a:ln/>
        </p:spPr>
      </p:pic>
      <p:pic>
        <p:nvPicPr>
          <p:cNvPr id="7172" name="Picture 4" descr="dalton1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43600" y="1828800"/>
            <a:ext cx="1812925" cy="1997075"/>
          </a:xfrm>
          <a:noFill/>
          <a:ln/>
        </p:spPr>
      </p:pic>
      <p:pic>
        <p:nvPicPr>
          <p:cNvPr id="7173" name="Picture 5" descr="jjthom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828800" y="4038600"/>
            <a:ext cx="1660525" cy="2057400"/>
          </a:xfrm>
          <a:noFill/>
          <a:ln/>
        </p:spPr>
      </p:pic>
      <p:pic>
        <p:nvPicPr>
          <p:cNvPr id="7174" name="Picture 6" descr="bohr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943600" y="4038600"/>
            <a:ext cx="2008188" cy="2076450"/>
          </a:xfrm>
          <a:noFill/>
          <a:ln/>
        </p:spPr>
      </p:pic>
      <p:sp>
        <p:nvSpPr>
          <p:cNvPr id="7175" name="AutoShape 7" descr="Ernest Rutherford"/>
          <p:cNvSpPr>
            <a:spLocks noChangeAspect="1" noChangeArrowheads="1"/>
          </p:cNvSpPr>
          <p:nvPr/>
        </p:nvSpPr>
        <p:spPr bwMode="auto">
          <a:xfrm>
            <a:off x="3905250" y="2486025"/>
            <a:ext cx="1333500" cy="188595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7176" name="AutoShape 8" descr="Ernest Rutherford"/>
          <p:cNvSpPr>
            <a:spLocks noChangeAspect="1" noChangeArrowheads="1"/>
          </p:cNvSpPr>
          <p:nvPr/>
        </p:nvSpPr>
        <p:spPr bwMode="auto">
          <a:xfrm>
            <a:off x="3905250" y="2486025"/>
            <a:ext cx="1333500" cy="188595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7177" name="Picture 9" descr="rutherfor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4038600"/>
            <a:ext cx="1574800" cy="2057400"/>
          </a:xfrm>
          <a:prstGeom prst="rect">
            <a:avLst/>
          </a:prstGeom>
          <a:noFill/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762000" y="1676400"/>
            <a:ext cx="3200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In this lesson, we’ll learn about the men whose quests for knowledge about the fundamental nature of the universe helped define our views.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  <p:bldP spid="7172" grpId="0" build="p"/>
      <p:bldP spid="7173" grpId="0" build="p"/>
      <p:bldP spid="71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Democritus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30725"/>
          </a:xfrm>
        </p:spPr>
        <p:txBody>
          <a:bodyPr/>
          <a:lstStyle/>
          <a:p>
            <a:r>
              <a:rPr lang="en-US" sz="2400"/>
              <a:t>This is the Greek philosopher Democritus who began the search for a description of matter more than </a:t>
            </a:r>
            <a:r>
              <a:rPr lang="en-US" sz="2400" u="sng"/>
              <a:t>2400</a:t>
            </a:r>
            <a:r>
              <a:rPr lang="en-US" sz="2400"/>
              <a:t> years ago.</a:t>
            </a:r>
          </a:p>
          <a:p>
            <a:pPr lvl="1"/>
            <a:r>
              <a:rPr lang="en-US" sz="2400"/>
              <a:t>He asked: Could matter be divided into smaller and smaller pieces forever, or was there a </a:t>
            </a:r>
            <a:r>
              <a:rPr lang="en-US" sz="2400" u="sng"/>
              <a:t>limit</a:t>
            </a:r>
            <a:r>
              <a:rPr lang="en-US" sz="2400"/>
              <a:t> to the number of times a piece of matter could be </a:t>
            </a:r>
            <a:r>
              <a:rPr lang="en-US" sz="2400" u="sng"/>
              <a:t>divided</a:t>
            </a:r>
            <a:r>
              <a:rPr lang="en-US" sz="2400"/>
              <a:t>? </a:t>
            </a:r>
          </a:p>
          <a:p>
            <a:pPr lvl="1">
              <a:buFont typeface="Wingdings" pitchFamily="2" charset="2"/>
              <a:buNone/>
            </a:pPr>
            <a:endParaRPr lang="en-US" sz="1600"/>
          </a:p>
        </p:txBody>
      </p:sp>
      <p:pic>
        <p:nvPicPr>
          <p:cNvPr id="8196" name="Picture 4" descr="democri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7800" y="1754188"/>
            <a:ext cx="3359150" cy="4144962"/>
          </a:xfrm>
          <a:noFill/>
          <a:ln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7162800" y="990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400 BC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Atomos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2070100" y="3657600"/>
          <a:ext cx="1677988" cy="1905000"/>
        </p:xfrm>
        <a:graphic>
          <a:graphicData uri="http://schemas.openxmlformats.org/presentationml/2006/ole">
            <p:oleObj spid="_x0000_s9219" name="Bitmap Image" r:id="rId3" imgW="800212" imgH="961905" progId="Paint.Picture">
              <p:embed/>
            </p:oleObj>
          </a:graphicData>
        </a:graphic>
      </p:graphicFrame>
      <p:sp>
        <p:nvSpPr>
          <p:cNvPr id="9220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087813" y="1600200"/>
            <a:ext cx="4598987" cy="4530725"/>
          </a:xfrm>
        </p:spPr>
        <p:txBody>
          <a:bodyPr/>
          <a:lstStyle/>
          <a:p>
            <a:r>
              <a:rPr lang="en-US" sz="2800"/>
              <a:t>His theory: Matter could not be divided into smaller and smaller pieces forever, eventually the smallest possible piece would be obtained.</a:t>
            </a:r>
          </a:p>
          <a:p>
            <a:r>
              <a:rPr lang="en-US" sz="2800"/>
              <a:t>This piece would be indivisible.</a:t>
            </a:r>
          </a:p>
          <a:p>
            <a:r>
              <a:rPr lang="en-US" sz="2800"/>
              <a:t>He named the smallest piece of matter “atomos,” meaning “not to be cut.”</a:t>
            </a:r>
          </a:p>
        </p:txBody>
      </p:sp>
      <p:pic>
        <p:nvPicPr>
          <p:cNvPr id="9221" name="Picture 5" descr="democri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60425" y="1981200"/>
            <a:ext cx="1892300" cy="2189163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Atomos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3072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/>
              <a:t>To Democritus, atoms were </a:t>
            </a:r>
            <a:r>
              <a:rPr lang="en-US" sz="2800" u="sng"/>
              <a:t>small</a:t>
            </a:r>
            <a:r>
              <a:rPr lang="en-US" sz="2800"/>
              <a:t>, hard particles that were all made of the same material but were </a:t>
            </a:r>
            <a:r>
              <a:rPr lang="en-US" sz="2800" u="sng"/>
              <a:t>different</a:t>
            </a:r>
            <a:r>
              <a:rPr lang="en-US" sz="2800"/>
              <a:t> shapes and sizes.</a:t>
            </a:r>
          </a:p>
          <a:p>
            <a:pPr>
              <a:buFont typeface="Wingdings" pitchFamily="2" charset="2"/>
              <a:buChar char="§"/>
            </a:pPr>
            <a:r>
              <a:rPr lang="en-US" sz="2800"/>
              <a:t>Atoms were </a:t>
            </a:r>
            <a:r>
              <a:rPr lang="en-US" sz="2800" u="sng"/>
              <a:t>infinite</a:t>
            </a:r>
            <a:r>
              <a:rPr lang="en-US" sz="2800"/>
              <a:t> in number, always moving and capable of joining together.</a:t>
            </a:r>
          </a:p>
        </p:txBody>
      </p:sp>
      <p:pic>
        <p:nvPicPr>
          <p:cNvPr id="10244" name="Picture 4" descr="goldat"/>
          <p:cNvPicPr>
            <a:picLocks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655763"/>
            <a:ext cx="4114800" cy="411797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883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>
                <a:latin typeface="Tahoma" pitchFamily="34" charset="0"/>
              </a:rPr>
              <a:t>  		</a:t>
            </a:r>
            <a:r>
              <a:rPr lang="en-US" sz="4800">
                <a:latin typeface="Garamond" pitchFamily="18" charset="0"/>
              </a:rPr>
              <a:t>This theory was ignored and forgotten for more than </a:t>
            </a:r>
            <a:r>
              <a:rPr lang="en-US" sz="4800" i="1">
                <a:latin typeface="Garamond" pitchFamily="18" charset="0"/>
              </a:rPr>
              <a:t>2000 </a:t>
            </a:r>
            <a:r>
              <a:rPr lang="en-US" sz="4800">
                <a:latin typeface="Garamond" pitchFamily="18" charset="0"/>
              </a:rPr>
              <a:t>years!</a:t>
            </a:r>
          </a:p>
        </p:txBody>
      </p:sp>
      <p:pic>
        <p:nvPicPr>
          <p:cNvPr id="11268" name="Picture 4" descr="j0254458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40375" y="3657600"/>
            <a:ext cx="2581275" cy="21463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219</TotalTime>
  <Words>1238</Words>
  <Application>Microsoft Office PowerPoint</Application>
  <PresentationFormat>On-screen Show (4:3)</PresentationFormat>
  <Paragraphs>118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Times New Roman</vt:lpstr>
      <vt:lpstr>Wingdings</vt:lpstr>
      <vt:lpstr>Flat Brush</vt:lpstr>
      <vt:lpstr>Tahoma</vt:lpstr>
      <vt:lpstr>Garamond</vt:lpstr>
      <vt:lpstr>Orbit</vt:lpstr>
      <vt:lpstr>Bitmap Image</vt:lpstr>
      <vt:lpstr>Investigating Atoms and Atomic Theory</vt:lpstr>
      <vt:lpstr>Atomos: Not to Be Cut</vt:lpstr>
      <vt:lpstr>Atomic Models</vt:lpstr>
      <vt:lpstr>Slide 4</vt:lpstr>
      <vt:lpstr>Who are these men?</vt:lpstr>
      <vt:lpstr>Democritus</vt:lpstr>
      <vt:lpstr>Atomos</vt:lpstr>
      <vt:lpstr>Atomos</vt:lpstr>
      <vt:lpstr>Slide 9</vt:lpstr>
      <vt:lpstr>Why?</vt:lpstr>
      <vt:lpstr>Slide 11</vt:lpstr>
      <vt:lpstr>Dalton’s Model</vt:lpstr>
      <vt:lpstr>Dalton’s Theory</vt:lpstr>
      <vt:lpstr>.</vt:lpstr>
      <vt:lpstr>Thomson’s Plum Pudding Model</vt:lpstr>
      <vt:lpstr>Thomson Model</vt:lpstr>
      <vt:lpstr>Thomson Model</vt:lpstr>
      <vt:lpstr>Thomson Model</vt:lpstr>
      <vt:lpstr>Slide 19</vt:lpstr>
      <vt:lpstr>Rutherford’s Gold Foil Experiment</vt:lpstr>
      <vt:lpstr>Slide 21</vt:lpstr>
      <vt:lpstr>Slide 22</vt:lpstr>
      <vt:lpstr>Slide 23</vt:lpstr>
      <vt:lpstr>Slide 24</vt:lpstr>
      <vt:lpstr>Slide 25</vt:lpstr>
      <vt:lpstr>Rutherford</vt:lpstr>
      <vt:lpstr>Bohr Model</vt:lpstr>
      <vt:lpstr>Bohr Model</vt:lpstr>
      <vt:lpstr>Slide 29</vt:lpstr>
      <vt:lpstr>The Wave Model</vt:lpstr>
      <vt:lpstr>The Wave Model</vt:lpstr>
      <vt:lpstr>Electron Cloud:</vt:lpstr>
      <vt:lpstr>Electron Cloud:</vt:lpstr>
      <vt:lpstr>Slide 34</vt:lpstr>
    </vt:vector>
  </TitlesOfParts>
  <Company>WJCC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Atoms and Atomic Theory</dc:title>
  <dc:creator>lewisv</dc:creator>
  <cp:lastModifiedBy> </cp:lastModifiedBy>
  <cp:revision>8</cp:revision>
  <dcterms:created xsi:type="dcterms:W3CDTF">2006-02-15T00:11:11Z</dcterms:created>
  <dcterms:modified xsi:type="dcterms:W3CDTF">2014-09-10T18:05:28Z</dcterms:modified>
</cp:coreProperties>
</file>